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D0C00F80-ED66-4DE4-8654-C258462E7721}">
  <a:tblStyle styleName="Table_0" styleId="{D0C00F80-ED66-4DE4-8654-C258462E7721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" styleId="{EBCC45D5-475C-4441-B13C-CE6E6B5D71D7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2" styleId="{980A6A5A-D7B8-4F67-8B8C-7AD32B9C638A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3" styleId="{61069E2F-0369-4777-8037-62F77BA293C9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4" styleId="{510EE3F8-3F3C-401E-BCC3-47FA9981B6EB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5" styleId="{109E4507-6CD4-4783-AF4B-313BDD57C4C2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http://cdm16280.contentdm.oclc.org/cdm/singleitem/collection/p4007coll4/id/1191/rec/2" Type="http://schemas.openxmlformats.org/officeDocument/2006/relationships/hyperlink" TargetMode="External" Id="rId2"/><Relationship Target="../notesMasters/notesMaster1.xml" Type="http://schemas.openxmlformats.org/officeDocument/2006/relationships/notesMaster" Id="rId1"/><Relationship Target="http://cdm16280.contentdm.oclc.org/cdm/singleitem/collection/p4007coll4/id/1191/rec/2" Type="http://schemas.openxmlformats.org/officeDocument/2006/relationships/hyperlink" TargetMode="External" Id="rId3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http://www.arlingtoncemetery.net/unk-wwi.htm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https://www.facebook.com/navalhistory/photos/a.10150941541088344.399034.76845133343/10150941542533344/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127000">
              <a:spcBef>
                <a:spcPts val="900"/>
              </a:spcBef>
              <a:buNone/>
            </a:pPr>
            <a:r>
              <a:t/>
            </a:r>
            <a:endParaRPr/>
          </a:p>
          <a:p>
            <a:pPr rtl="0" lvl="0" indent="0" marL="127000">
              <a:spcBef>
                <a:spcPts val="90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2"/>
              </a:rPr>
              <a:t>http://cdm16280.contentdm.oclc.org/cdm/singleitem/collection/p4007coll4/id/1191/rec/2</a:t>
            </a:r>
          </a:p>
          <a:p>
            <a:pPr rtl="0" lvl="0" indent="0" marL="12700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http://cdm16280.contentdm.oclc.org/cdm/singleitem/collection/p4007coll4/id/1191/rec/2</a:t>
            </a:r>
            <a:r>
              <a:rPr lang="en"/>
              <a:t> </a:t>
            </a:r>
          </a:p>
          <a:p>
            <a:pPr rtl="0" lvl="0" indent="0" marL="685800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">
                <a:solidFill>
                  <a:srgbClr val="212124"/>
                </a:solidFill>
              </a:rPr>
              <a:t>Chief Plenty Coups (Crow) and General Diaz (Italian), 1920</a:t>
            </a:r>
          </a:p>
          <a:p>
            <a:pPr rtl="0" lvl="0" indent="0" marL="685800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rgbClr val="212124"/>
                </a:solidFill>
              </a:rPr>
              <a:t>Chief Plenty Coups (Crow) and General Armando Diaz (Italian), two veterans of World War I, by Underwood &amp; Underwood, Washington, D.C., 1920</a:t>
            </a:r>
          </a:p>
          <a:p>
            <a:pPr rtl="0" lvl="0" indent="0" marL="685800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rgbClr val="212124"/>
                </a:solidFill>
              </a:rPr>
              <a:t> </a:t>
            </a:r>
          </a:p>
          <a:p>
            <a:pPr rtl="0" lvl="0" indent="0" marL="685800">
              <a:lnSpc>
                <a:spcPct val="122727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rgbClr val="212124"/>
                </a:solidFill>
              </a:rPr>
              <a:t>Image courtesy Marquette University Archives, 10637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2"/>
              </a:rPr>
              <a:t>http://www.arlingtoncemetery.net/unk-wwi.htm</a:t>
            </a:r>
            <a:r>
              <a:rPr lang="en"/>
              <a:t>    Horse Drawn Artillery      (US Army Photo)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2"/>
              </a:rPr>
              <a:t>https://www.facebook.com/navalhistory/photos/a.10150941541088344.399034.76845133343/10150941542533344/</a:t>
            </a:r>
            <a:r>
              <a:rPr lang="en"/>
              <a:t>  Naval History    </a:t>
            </a:r>
            <a:r>
              <a:rPr sz="1000" lang="en">
                <a:solidFill>
                  <a:srgbClr val="141823"/>
                </a:solidFill>
              </a:rPr>
              <a:t>Return of the Unknown Soldier of World War I. Stereo-card photo showing the casket being removed from USS Olympia (C-6) at the Washington Navy Yard, D.C. after being brought back from France, circa 9 November 1921. At extreme right are: (left to right): Secretary of the Navy Edwin Denby; General J.J. Pershing, and Admiral R.E. Coontz. Stereo-card published by Keystone View Co. Courtesy of CDR J. J. Robinson, USN, (Retired), 1980. NHHC Photograph Collection, NH 91488.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HSI #1921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-Ruth Chandler Ferris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/>
        </p:nvSpPr>
        <p:spPr>
          <a:xfrm>
            <a:off y="445175" x="480700"/>
            <a:ext cy="909600" cx="7497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As each quadrant is uncovered, record your observations under:  people, objects, and activities.   Based on your observations, list three things you might infer from this photograph.  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30" name="Shape 30"/>
          <p:cNvGraphicFramePr/>
          <p:nvPr/>
        </p:nvGraphicFramePr>
        <p:xfrm>
          <a:off y="1459675" x="6097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{D0C00F80-ED66-4DE4-8654-C258462E7721}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42895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People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Objects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Activities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Quadrant 1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Quadrant 2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Quadrant 3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Quadrant 4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  <p:graphicFrame>
        <p:nvGraphicFramePr>
          <p:cNvPr id="31" name="Shape 31"/>
          <p:cNvGraphicFramePr/>
          <p:nvPr/>
        </p:nvGraphicFramePr>
        <p:xfrm>
          <a:off y="3792525" x="6097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{EBCC45D5-475C-4441-B13C-CE6E6B5D71D7}</a:tableStyleId>
              </a:tblPr>
              <a:tblGrid>
                <a:gridCol w="7239000"/>
              </a:tblGrid>
              <a:tr h="100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2.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3.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199345"/>
            <a:ext cy="5143499" cx="674530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y="0" x="1171725"/>
            <a:ext cy="2569500" cx="2392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/>
        </p:nvSpPr>
        <p:spPr>
          <a:xfrm>
            <a:off y="2574000" x="1183125"/>
            <a:ext cy="2569500" cx="3348899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/>
        </p:nvSpPr>
        <p:spPr>
          <a:xfrm>
            <a:off y="0" x="1183125"/>
            <a:ext cy="2569500" cx="3348899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/>
        </p:nvSpPr>
        <p:spPr>
          <a:xfrm>
            <a:off y="2574000" x="4532025"/>
            <a:ext cy="2569500" cx="3348899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/>
        </p:nvSpPr>
        <p:spPr>
          <a:xfrm>
            <a:off y="0" x="4532025"/>
            <a:ext cy="2569500" cx="3348899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32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3" fill="hold" presetSubtype="32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3" fill="hold" presetSubtype="32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3" fill="hold" presetSubtype="32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/>
        </p:nvSpPr>
        <p:spPr>
          <a:xfrm>
            <a:off y="445175" x="480700"/>
            <a:ext cy="909600" cx="7497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As each quadrant is uncovered, record your observations under:  people, objects, and activities.   Based on your observations, list three things you might infer from this photograph.  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47" name="Shape 47"/>
          <p:cNvGraphicFramePr/>
          <p:nvPr/>
        </p:nvGraphicFramePr>
        <p:xfrm>
          <a:off y="1459675" x="6097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{980A6A5A-D7B8-4F67-8B8C-7AD32B9C638A}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42895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People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Objects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Activities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Quadrant 1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Quadrant 2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Quadrant 3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Quadrant 4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  <p:graphicFrame>
        <p:nvGraphicFramePr>
          <p:cNvPr id="48" name="Shape 48"/>
          <p:cNvGraphicFramePr/>
          <p:nvPr/>
        </p:nvGraphicFramePr>
        <p:xfrm>
          <a:off y="3792525" x="6097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{61069E2F-0369-4777-8037-62F77BA293C9}</a:tableStyleId>
              </a:tblPr>
              <a:tblGrid>
                <a:gridCol w="7239000"/>
              </a:tblGrid>
              <a:tr h="100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2.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3.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76350" x="909637"/>
            <a:ext cy="2590800" cx="73247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y="2529750" x="931100"/>
            <a:ext cy="1337400" cx="3766499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y="1276350" x="931100"/>
            <a:ext cy="1337400" cx="3766499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y="2529750" x="4697600"/>
            <a:ext cy="1337400" cx="3766499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y="1276350" x="4697600"/>
            <a:ext cy="1337400" cx="3766499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" fill="hold" presetSubtype="8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3" fill="hold" presetSubtype="32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/>
        </p:nvSpPr>
        <p:spPr>
          <a:xfrm>
            <a:off y="445175" x="480700"/>
            <a:ext cy="909600" cx="7497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As each quadrant is uncovered, record your observations under:  people, objects, and activities.   Based on your observations, list three things you might infer from this photograph.  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63" name="Shape 63"/>
          <p:cNvGraphicFramePr/>
          <p:nvPr/>
        </p:nvGraphicFramePr>
        <p:xfrm>
          <a:off y="1459675" x="6097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{510EE3F8-3F3C-401E-BCC3-47FA9981B6EB}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42895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People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Objects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Activities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Quadrant 1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Quadrant 2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Quadrant 3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Quadrant 4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  <p:graphicFrame>
        <p:nvGraphicFramePr>
          <p:cNvPr id="64" name="Shape 64"/>
          <p:cNvGraphicFramePr/>
          <p:nvPr/>
        </p:nvGraphicFramePr>
        <p:xfrm>
          <a:off y="3792525" x="6097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{109E4507-6CD4-4783-AF4B-313BDD57C4C2}</a:tableStyleId>
              </a:tblPr>
              <a:tblGrid>
                <a:gridCol w="7239000"/>
              </a:tblGrid>
              <a:tr h="100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2.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3.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0537" x="1976025"/>
            <a:ext cy="4842425" cx="48559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y="153925" x="1956025"/>
            <a:ext cy="2492099" cx="2430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y="2646025" x="4401500"/>
            <a:ext cy="2309099" cx="2430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y="2646025" x="1956025"/>
            <a:ext cy="2309099" cx="24303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y="153925" x="4401500"/>
            <a:ext cy="2492099" cx="24303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/>
        </p:nvSpPr>
        <p:spPr>
          <a:xfrm>
            <a:off y="1171400" x="1398850"/>
            <a:ext cy="2771399" cx="646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